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32"/>
  </p:notesMasterIdLst>
  <p:sldIdLst>
    <p:sldId id="256" r:id="rId3"/>
    <p:sldId id="344" r:id="rId4"/>
    <p:sldId id="304" r:id="rId5"/>
    <p:sldId id="305" r:id="rId6"/>
    <p:sldId id="312" r:id="rId7"/>
    <p:sldId id="313" r:id="rId8"/>
    <p:sldId id="314" r:id="rId9"/>
    <p:sldId id="315" r:id="rId10"/>
    <p:sldId id="309" r:id="rId11"/>
    <p:sldId id="276" r:id="rId12"/>
    <p:sldId id="317" r:id="rId13"/>
    <p:sldId id="337" r:id="rId14"/>
    <p:sldId id="328" r:id="rId15"/>
    <p:sldId id="331" r:id="rId16"/>
    <p:sldId id="330" r:id="rId17"/>
    <p:sldId id="318" r:id="rId18"/>
    <p:sldId id="322" r:id="rId19"/>
    <p:sldId id="323" r:id="rId20"/>
    <p:sldId id="325" r:id="rId21"/>
    <p:sldId id="324" r:id="rId22"/>
    <p:sldId id="338" r:id="rId23"/>
    <p:sldId id="336" r:id="rId24"/>
    <p:sldId id="339" r:id="rId25"/>
    <p:sldId id="340" r:id="rId26"/>
    <p:sldId id="342" r:id="rId27"/>
    <p:sldId id="343" r:id="rId28"/>
    <p:sldId id="286" r:id="rId29"/>
    <p:sldId id="332" r:id="rId30"/>
    <p:sldId id="34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286"/>
    <a:srgbClr val="171E77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778" autoAdjust="0"/>
  </p:normalViewPr>
  <p:slideViewPr>
    <p:cSldViewPr snapToGrid="0">
      <p:cViewPr varScale="1">
        <p:scale>
          <a:sx n="70" d="100"/>
          <a:sy n="70" d="100"/>
        </p:scale>
        <p:origin x="-130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4945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794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725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20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80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54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866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243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525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9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1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24F5-B611-4590-B5F7-1D953D0CA164}" type="datetimeFigureOut">
              <a:rPr lang="en-CA" smtClean="0"/>
              <a:t>24/03/2015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54173-B71F-463A-8B40-D8A793F43D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32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quantpsy.org/sobel/sobel.htm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rocessmacro.org/download.html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avvystatistics.com/wp-content/uploads/2015/03/crossroads.2015.data_.csv" TargetMode="Externa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mackinnon.sean@dal.ca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Mediation in health research: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A </a:t>
            </a:r>
            <a:r>
              <a:rPr lang="en-CA" dirty="0"/>
              <a:t>statistics workshop using SPSS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513" y="3886199"/>
            <a:ext cx="7560859" cy="2091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Dr. Sean P. Mackinnon</a:t>
            </a:r>
          </a:p>
          <a:p>
            <a:r>
              <a:rPr lang="en-US" dirty="0" smtClean="0"/>
              <a:t>Dalhousie University</a:t>
            </a:r>
          </a:p>
          <a:p>
            <a:endParaRPr lang="en-US" dirty="0"/>
          </a:p>
          <a:p>
            <a:r>
              <a:rPr lang="en-US" dirty="0" smtClean="0"/>
              <a:t>Crossroads Interdisciplinary Health Conference, 2015</a:t>
            </a:r>
          </a:p>
        </p:txBody>
      </p:sp>
    </p:spTree>
    <p:extLst>
      <p:ext uri="{BB962C8B-B14F-4D97-AF65-F5344CB8AC3E}">
        <p14:creationId xmlns:p14="http://schemas.microsoft.com/office/powerpoint/2010/main" val="23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r>
              <a:rPr lang="en-US" dirty="0" smtClean="0"/>
              <a:t> Test (</a:t>
            </a:r>
            <a:r>
              <a:rPr lang="en-US" dirty="0" err="1" smtClean="0"/>
              <a:t>Sobel</a:t>
            </a:r>
            <a:r>
              <a:rPr lang="en-US" dirty="0" smtClean="0"/>
              <a:t>, 1982)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450075"/>
            <a:ext cx="8263721" cy="4525963"/>
          </a:xfrm>
        </p:spPr>
        <p:txBody>
          <a:bodyPr>
            <a:normAutofit fontScale="77500" lnSpcReduction="20000"/>
          </a:bodyPr>
          <a:lstStyle/>
          <a:p>
            <a:r>
              <a:rPr lang="en-GB" sz="2800" dirty="0"/>
              <a:t>An alternative is to estimate the indirect effect and its </a:t>
            </a:r>
            <a:r>
              <a:rPr lang="en-GB" sz="2800" dirty="0" smtClean="0"/>
              <a:t>significance </a:t>
            </a:r>
            <a:r>
              <a:rPr lang="en-GB" sz="2800" dirty="0"/>
              <a:t>using the </a:t>
            </a:r>
            <a:r>
              <a:rPr lang="en-GB" sz="2800" b="1" dirty="0" err="1"/>
              <a:t>Sobel</a:t>
            </a:r>
            <a:r>
              <a:rPr lang="en-GB" sz="2800" b="1" dirty="0"/>
              <a:t> test </a:t>
            </a:r>
            <a:r>
              <a:rPr lang="en-GB" sz="2800" dirty="0" smtClean="0"/>
              <a:t>(</a:t>
            </a:r>
            <a:r>
              <a:rPr lang="en-GB" sz="2800" dirty="0" err="1" smtClean="0"/>
              <a:t>Sobel</a:t>
            </a:r>
            <a:r>
              <a:rPr lang="en-GB" sz="2800" dirty="0" smtClean="0"/>
              <a:t>. 1982)</a:t>
            </a:r>
            <a:r>
              <a:rPr lang="en-GB" sz="2800" dirty="0"/>
              <a:t>. 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It is a </a:t>
            </a:r>
            <a:r>
              <a:rPr lang="en-GB" sz="2800" b="1" dirty="0" smtClean="0"/>
              <a:t>conservative</a:t>
            </a:r>
            <a:r>
              <a:rPr lang="en-GB" sz="2800" dirty="0" smtClean="0"/>
              <a:t> test (i.e., high Type II error)</a:t>
            </a:r>
          </a:p>
          <a:p>
            <a:endParaRPr lang="en-GB" sz="2800" dirty="0"/>
          </a:p>
          <a:p>
            <a:r>
              <a:rPr lang="en-CA" sz="2800" i="1" dirty="0"/>
              <a:t>z</a:t>
            </a:r>
            <a:r>
              <a:rPr lang="en-CA" sz="2800" dirty="0"/>
              <a:t>-value = </a:t>
            </a:r>
            <a:r>
              <a:rPr lang="en-CA" sz="2800" i="1" dirty="0"/>
              <a:t>a</a:t>
            </a:r>
            <a:r>
              <a:rPr lang="en-CA" sz="2800" dirty="0"/>
              <a:t>*</a:t>
            </a:r>
            <a:r>
              <a:rPr lang="en-CA" sz="2800" i="1" dirty="0"/>
              <a:t>b</a:t>
            </a:r>
            <a:r>
              <a:rPr lang="en-CA" sz="2800" dirty="0"/>
              <a:t>/SQRT(</a:t>
            </a:r>
            <a:r>
              <a:rPr lang="en-CA" sz="2800" i="1" dirty="0"/>
              <a:t>b</a:t>
            </a:r>
            <a:r>
              <a:rPr lang="en-CA" sz="2800" baseline="30000" dirty="0"/>
              <a:t>2</a:t>
            </a:r>
            <a:r>
              <a:rPr lang="en-CA" sz="2800" dirty="0"/>
              <a:t>*</a:t>
            </a:r>
            <a:r>
              <a:rPr lang="en-CA" sz="2800" i="1" dirty="0"/>
              <a:t>s</a:t>
            </a:r>
            <a:r>
              <a:rPr lang="en-CA" sz="2800" baseline="-25000" dirty="0"/>
              <a:t>a</a:t>
            </a:r>
            <a:r>
              <a:rPr lang="en-CA" sz="2800" baseline="30000" dirty="0"/>
              <a:t>2</a:t>
            </a:r>
            <a:r>
              <a:rPr lang="en-CA" sz="2800" dirty="0"/>
              <a:t> + </a:t>
            </a:r>
            <a:r>
              <a:rPr lang="en-CA" sz="2800" i="1" dirty="0"/>
              <a:t>a</a:t>
            </a:r>
            <a:r>
              <a:rPr lang="en-CA" sz="2800" baseline="30000" dirty="0"/>
              <a:t>2</a:t>
            </a:r>
            <a:r>
              <a:rPr lang="en-CA" sz="2800" dirty="0"/>
              <a:t>*</a:t>
            </a:r>
            <a:r>
              <a:rPr lang="en-CA" sz="2800" i="1" dirty="0"/>
              <a:t>s</a:t>
            </a:r>
            <a:r>
              <a:rPr lang="en-CA" sz="2800" baseline="-25000" dirty="0"/>
              <a:t>b</a:t>
            </a:r>
            <a:r>
              <a:rPr lang="en-CA" sz="2800" baseline="30000" dirty="0"/>
              <a:t>2</a:t>
            </a:r>
            <a:r>
              <a:rPr lang="en-CA" sz="2800" dirty="0" smtClean="0"/>
              <a:t>)</a:t>
            </a:r>
          </a:p>
          <a:p>
            <a:pPr lvl="1"/>
            <a:r>
              <a:rPr lang="en-CA" sz="2400" dirty="0" smtClean="0"/>
              <a:t>a = B value (slope) for a-path</a:t>
            </a:r>
          </a:p>
          <a:p>
            <a:pPr lvl="1"/>
            <a:r>
              <a:rPr lang="en-CA" sz="2400" dirty="0" smtClean="0"/>
              <a:t>b = B value (slope) for b-path</a:t>
            </a:r>
          </a:p>
          <a:p>
            <a:pPr lvl="1"/>
            <a:r>
              <a:rPr lang="en-CA" sz="2400" i="1" dirty="0" err="1" smtClean="0"/>
              <a:t>s</a:t>
            </a:r>
            <a:r>
              <a:rPr lang="en-CA" sz="2400" baseline="-25000" dirty="0" err="1" smtClean="0"/>
              <a:t>a</a:t>
            </a:r>
            <a:r>
              <a:rPr lang="en-CA" sz="2400" dirty="0"/>
              <a:t> = </a:t>
            </a:r>
            <a:r>
              <a:rPr lang="en-CA" sz="2400" dirty="0" smtClean="0"/>
              <a:t>SE for a-path</a:t>
            </a:r>
          </a:p>
          <a:p>
            <a:pPr lvl="1"/>
            <a:r>
              <a:rPr lang="en-CA" sz="2400" i="1" dirty="0" err="1"/>
              <a:t>s</a:t>
            </a:r>
            <a:r>
              <a:rPr lang="en-CA" sz="2400" baseline="-25000" dirty="0" err="1"/>
              <a:t>a</a:t>
            </a:r>
            <a:r>
              <a:rPr lang="en-CA" sz="2400" dirty="0"/>
              <a:t> </a:t>
            </a:r>
            <a:r>
              <a:rPr lang="en-CA" sz="2400" dirty="0" smtClean="0"/>
              <a:t>= SE for b-path</a:t>
            </a:r>
          </a:p>
          <a:p>
            <a:pPr lvl="1"/>
            <a:endParaRPr lang="en-CA" sz="2400" dirty="0"/>
          </a:p>
          <a:p>
            <a:r>
              <a:rPr lang="en-CA" dirty="0" smtClean="0"/>
              <a:t>Online Calculator for Sobel Test:</a:t>
            </a:r>
          </a:p>
          <a:p>
            <a:pPr lvl="1"/>
            <a:r>
              <a:rPr lang="en-CA" dirty="0" smtClean="0">
                <a:hlinkClick r:id="rId2"/>
              </a:rPr>
              <a:t>http://quantpsy.org/sobel/sobel.htm</a:t>
            </a:r>
            <a:endParaRPr lang="en-CA" dirty="0" smtClean="0"/>
          </a:p>
          <a:p>
            <a:pPr lvl="1"/>
            <a:r>
              <a:rPr lang="en-CA" dirty="0" smtClean="0"/>
              <a:t>Also available in the PROCESS macro discussed later</a:t>
            </a:r>
          </a:p>
          <a:p>
            <a:pPr lvl="1"/>
            <a:endParaRPr lang="en-CA" sz="2400" dirty="0" smtClean="0"/>
          </a:p>
          <a:p>
            <a:pPr marL="457200" lvl="1" indent="0">
              <a:buNone/>
            </a:pP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32187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Bootstrapping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The </a:t>
            </a:r>
            <a:r>
              <a:rPr lang="en-CA" dirty="0" err="1" smtClean="0"/>
              <a:t>sobel</a:t>
            </a:r>
            <a:r>
              <a:rPr lang="en-CA" dirty="0" smtClean="0"/>
              <a:t> test is inaccurate because it relies on an assumption of a normal sampling </a:t>
            </a:r>
            <a:r>
              <a:rPr lang="en-CA" dirty="0" err="1" smtClean="0"/>
              <a:t>distrbution</a:t>
            </a:r>
            <a:r>
              <a:rPr lang="en-CA" dirty="0" smtClean="0"/>
              <a:t>:</a:t>
            </a:r>
          </a:p>
          <a:p>
            <a:pPr lvl="1"/>
            <a:r>
              <a:rPr lang="en-CA" dirty="0" smtClean="0"/>
              <a:t>However, the sampling distribution </a:t>
            </a:r>
            <a:r>
              <a:rPr lang="en-CA" dirty="0" err="1" smtClean="0"/>
              <a:t>distribution</a:t>
            </a:r>
            <a:r>
              <a:rPr lang="en-CA" dirty="0" smtClean="0"/>
              <a:t> of a*b is </a:t>
            </a:r>
            <a:r>
              <a:rPr lang="en-CA" b="1" u="sng" dirty="0" smtClean="0"/>
              <a:t>non-normal</a:t>
            </a:r>
            <a:r>
              <a:rPr lang="en-CA" dirty="0" smtClean="0"/>
              <a:t> except in very large samples…</a:t>
            </a:r>
          </a:p>
          <a:p>
            <a:endParaRPr lang="en-CA" dirty="0"/>
          </a:p>
          <a:p>
            <a:r>
              <a:rPr lang="en-CA" dirty="0" smtClean="0"/>
              <a:t>Bootstrapping is a computer intensive, robust analysis technique that can be applied to non-normal data.</a:t>
            </a:r>
          </a:p>
          <a:p>
            <a:endParaRPr lang="en-CA" dirty="0" smtClean="0"/>
          </a:p>
          <a:p>
            <a:r>
              <a:rPr lang="en-CA" dirty="0" smtClean="0"/>
              <a:t>Virtually any analysis can be bootstrapped, but we’re going to apply it to testing the significance of the indirect effect (a*b).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8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 “Re-Sample?”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1333500"/>
            <a:ext cx="70294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372" y="3664002"/>
            <a:ext cx="8481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 SPSS, Each row is a “person” who has an ID, and lots of values on measures</a:t>
            </a:r>
          </a:p>
          <a:p>
            <a:endParaRPr lang="en-CA" dirty="0"/>
          </a:p>
          <a:p>
            <a:pPr algn="ctr"/>
            <a:r>
              <a:rPr lang="en-CA" dirty="0" smtClean="0"/>
              <a:t>A “re-sample” randomly samples participants from the sample, </a:t>
            </a:r>
            <a:r>
              <a:rPr lang="en-CA" b="1" dirty="0" smtClean="0"/>
              <a:t>with replacement</a:t>
            </a:r>
            <a:endParaRPr lang="en-CA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4538" y="4749422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Re-sample 1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ID1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ID3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ID4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4103" y="4749422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Re-sample 2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ID1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ID1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ID3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4096" y="4749422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Re-sample 3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ID4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ID4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ID2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ID2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8627" y="6387152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Note that people can be duplicated in the resamples using this method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4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bootstrapping?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81" y="1262063"/>
            <a:ext cx="6405563" cy="380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45406" y="5262408"/>
            <a:ext cx="7334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The idea of the sampling distribution of the sample mean </a:t>
            </a:r>
            <a:r>
              <a:rPr lang="en-CA" i="1" dirty="0" smtClean="0"/>
              <a:t>x-bar</a:t>
            </a:r>
            <a:r>
              <a:rPr lang="en-CA" dirty="0" smtClean="0"/>
              <a:t>: </a:t>
            </a:r>
            <a:r>
              <a:rPr lang="en-CA" dirty="0"/>
              <a:t>take </a:t>
            </a:r>
            <a:r>
              <a:rPr lang="en-CA" dirty="0" smtClean="0"/>
              <a:t>very many </a:t>
            </a:r>
            <a:r>
              <a:rPr lang="en-CA" dirty="0"/>
              <a:t>samples, collect the </a:t>
            </a:r>
            <a:r>
              <a:rPr lang="en-CA" i="1" dirty="0"/>
              <a:t>x</a:t>
            </a:r>
            <a:r>
              <a:rPr lang="en-CA" dirty="0"/>
              <a:t>-values from each, and look at the distribution of these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5406" y="63436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From </a:t>
            </a:r>
            <a:r>
              <a:rPr lang="en-CA" dirty="0" err="1" smtClean="0"/>
              <a:t>Hesterberg</a:t>
            </a:r>
            <a:r>
              <a:rPr lang="en-CA" dirty="0" smtClean="0"/>
              <a:t> et al. (2003)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83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bootstrapping?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39" y="1557338"/>
            <a:ext cx="7762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5406" y="63436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From </a:t>
            </a:r>
            <a:r>
              <a:rPr lang="en-CA" dirty="0" err="1" smtClean="0"/>
              <a:t>Hesterberg</a:t>
            </a:r>
            <a:r>
              <a:rPr lang="en-CA" dirty="0" smtClean="0"/>
              <a:t> et al. (2003)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1651770" y="5300663"/>
            <a:ext cx="6721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The theory shortcut: if we know that the </a:t>
            </a:r>
            <a:r>
              <a:rPr lang="en-CA" dirty="0">
                <a:solidFill>
                  <a:srgbClr val="FF0000"/>
                </a:solidFill>
              </a:rPr>
              <a:t>population values follow </a:t>
            </a:r>
            <a:r>
              <a:rPr lang="en-CA" dirty="0" smtClean="0">
                <a:solidFill>
                  <a:srgbClr val="FF0000"/>
                </a:solidFill>
              </a:rPr>
              <a:t> a </a:t>
            </a:r>
            <a:r>
              <a:rPr lang="en-CA" dirty="0">
                <a:solidFill>
                  <a:srgbClr val="FF0000"/>
                </a:solidFill>
              </a:rPr>
              <a:t>normal </a:t>
            </a:r>
            <a:r>
              <a:rPr lang="en-CA" dirty="0" smtClean="0">
                <a:solidFill>
                  <a:srgbClr val="FF0000"/>
                </a:solidFill>
              </a:rPr>
              <a:t>distribution</a:t>
            </a:r>
            <a:r>
              <a:rPr lang="en-CA" dirty="0" smtClean="0"/>
              <a:t>, theory </a:t>
            </a:r>
            <a:r>
              <a:rPr lang="en-CA" dirty="0"/>
              <a:t>tells us that the sampling distribution of </a:t>
            </a:r>
            <a:r>
              <a:rPr lang="en-CA" i="1" dirty="0" smtClean="0"/>
              <a:t>x-bar </a:t>
            </a:r>
            <a:r>
              <a:rPr lang="en-CA" dirty="0"/>
              <a:t>is also normal.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5266" y="6223992"/>
            <a:ext cx="283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This is known as the central limit theorem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bootstrapping?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1" y="1531937"/>
            <a:ext cx="9026999" cy="311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5406" y="63436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From </a:t>
            </a:r>
            <a:r>
              <a:rPr lang="en-CA" dirty="0" err="1" smtClean="0"/>
              <a:t>Hesterberg</a:t>
            </a:r>
            <a:r>
              <a:rPr lang="en-CA" dirty="0" smtClean="0"/>
              <a:t> et al. (2003)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1447160" y="4842031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The </a:t>
            </a:r>
            <a:r>
              <a:rPr lang="en-CA" dirty="0"/>
              <a:t>bootstrap idea: </a:t>
            </a:r>
            <a:r>
              <a:rPr lang="en-CA" dirty="0" smtClean="0"/>
              <a:t>when theory </a:t>
            </a:r>
            <a:r>
              <a:rPr lang="en-CA" dirty="0"/>
              <a:t>fails and we can afford only one sample, that sample stands in for the population, and</a:t>
            </a:r>
          </a:p>
          <a:p>
            <a:r>
              <a:rPr lang="en-CA" dirty="0"/>
              <a:t>the distribution of </a:t>
            </a:r>
            <a:r>
              <a:rPr lang="en-CA" i="1" dirty="0"/>
              <a:t>x </a:t>
            </a:r>
            <a:r>
              <a:rPr lang="en-CA" dirty="0"/>
              <a:t>in many resamples stands in for the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178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smtClean="0"/>
              <a:t>Bootstrapping Indirect Effects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973" y="1436427"/>
            <a:ext cx="7988299" cy="4855191"/>
          </a:xfrm>
        </p:spPr>
        <p:txBody>
          <a:bodyPr>
            <a:normAutofit lnSpcReduction="10000"/>
          </a:bodyPr>
          <a:lstStyle/>
          <a:p>
            <a:r>
              <a:rPr lang="en-CA" sz="2800" dirty="0" smtClean="0"/>
              <a:t>Create 1000s of simulated datasets using re-sampling with replacement</a:t>
            </a:r>
          </a:p>
          <a:p>
            <a:pPr lvl="1"/>
            <a:r>
              <a:rPr lang="en-CA" sz="2400" dirty="0" smtClean="0"/>
              <a:t>Pretends as though your sample is the population, and you simulate other samples from that. </a:t>
            </a:r>
          </a:p>
          <a:p>
            <a:pPr lvl="1"/>
            <a:endParaRPr lang="en-CA" sz="2400" dirty="0" smtClean="0"/>
          </a:p>
          <a:p>
            <a:r>
              <a:rPr lang="en-CA" sz="2800" dirty="0" smtClean="0"/>
              <a:t>Run the analysis once in each of these 1000s of samples</a:t>
            </a:r>
          </a:p>
          <a:p>
            <a:endParaRPr lang="en-CA" sz="2800" dirty="0"/>
          </a:p>
          <a:p>
            <a:r>
              <a:rPr lang="en-CA" sz="2800" dirty="0" smtClean="0"/>
              <a:t>Of those analyses, 95% of the generated statistics will fall between two numbers. If zero isn’t in that interval, p &lt; .05!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6243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Effect Sizes for Mediation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smtClean="0"/>
              <a:t>There are many different ways to calculate effect sizes for mediation analysis (Preacher &amp; Kelly, 2011)</a:t>
            </a:r>
          </a:p>
          <a:p>
            <a:endParaRPr lang="en-CA" sz="2800" dirty="0" smtClean="0"/>
          </a:p>
          <a:p>
            <a:r>
              <a:rPr lang="en-CA" sz="2800" dirty="0" smtClean="0"/>
              <a:t>Two simple-to-understand effect size measures are:</a:t>
            </a:r>
          </a:p>
          <a:p>
            <a:pPr lvl="1"/>
            <a:r>
              <a:rPr lang="en-CA" sz="2400" dirty="0" smtClean="0"/>
              <a:t>Percent mediation (</a:t>
            </a:r>
            <a:r>
              <a:rPr lang="en-CA" sz="2400" i="1" dirty="0" smtClean="0"/>
              <a:t>P</a:t>
            </a:r>
            <a:r>
              <a:rPr lang="en-CA" sz="2400" baseline="-25000" dirty="0" smtClean="0"/>
              <a:t>M</a:t>
            </a:r>
            <a:r>
              <a:rPr lang="en-CA" sz="2400" i="1" dirty="0"/>
              <a:t>)</a:t>
            </a:r>
          </a:p>
          <a:p>
            <a:pPr lvl="1"/>
            <a:r>
              <a:rPr lang="en-CA" sz="2400" dirty="0" smtClean="0"/>
              <a:t>Completely Standardized Indirect Effect (</a:t>
            </a:r>
            <a:r>
              <a:rPr lang="en-CA" sz="2400" i="1" dirty="0" err="1" smtClean="0"/>
              <a:t>ab</a:t>
            </a:r>
            <a:r>
              <a:rPr lang="en-CA" sz="2400" baseline="-25000" dirty="0" err="1" smtClean="0"/>
              <a:t>cs</a:t>
            </a:r>
            <a:r>
              <a:rPr lang="en-CA" sz="2400" i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37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Percent Mediation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258888" y="55626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Impulsivity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0" y="55626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987080" y="5958644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3657600" y="42672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Enhancement 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0"/>
            <a:endCxn id="8" idx="1"/>
          </p:cNvCxnSpPr>
          <p:nvPr/>
        </p:nvCxnSpPr>
        <p:spPr>
          <a:xfrm flipV="1">
            <a:off x="2122984" y="4663244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Arrow Connector 9"/>
          <p:cNvCxnSpPr>
            <a:stCxn id="8" idx="3"/>
            <a:endCxn id="6" idx="0"/>
          </p:cNvCxnSpPr>
          <p:nvPr/>
        </p:nvCxnSpPr>
        <p:spPr>
          <a:xfrm>
            <a:off x="5385792" y="4663244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Rectangle 10"/>
          <p:cNvSpPr/>
          <p:nvPr/>
        </p:nvSpPr>
        <p:spPr>
          <a:xfrm>
            <a:off x="3881622" y="5562600"/>
            <a:ext cx="1133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.12* (.05)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2314110" y="4724400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.25*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963694" y="4724400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.28*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c-path (c’ path)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979984" y="424061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 smtClean="0"/>
          </a:p>
          <a:p>
            <a:r>
              <a:rPr lang="en-CA" dirty="0" smtClean="0"/>
              <a:t>a-path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6892413" y="447857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b-path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5650172" y="1774211"/>
            <a:ext cx="3302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ab = .25 * .28 = .07</a:t>
            </a:r>
          </a:p>
          <a:p>
            <a:r>
              <a:rPr lang="en-CA" dirty="0" smtClean="0"/>
              <a:t>c = .12</a:t>
            </a:r>
          </a:p>
          <a:p>
            <a:r>
              <a:rPr lang="en-CA" dirty="0" smtClean="0"/>
              <a:t>P</a:t>
            </a:r>
            <a:r>
              <a:rPr lang="en-CA" baseline="-25000" dirty="0" smtClean="0"/>
              <a:t>M</a:t>
            </a:r>
            <a:r>
              <a:rPr lang="en-CA" dirty="0" smtClean="0"/>
              <a:t> = .07 / .12 = .583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57" y="1651379"/>
            <a:ext cx="3315854" cy="12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08057" y="3002507"/>
            <a:ext cx="60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Interpreted as the percent of the total effect (c) accounted for by your indirect effect (a*b).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94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Note about Percent Mediation…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/>
              <a:t>direct effect (</a:t>
            </a:r>
            <a:r>
              <a:rPr lang="en-CA" dirty="0" smtClean="0"/>
              <a:t>c’-</a:t>
            </a:r>
            <a:r>
              <a:rPr lang="en-CA" dirty="0"/>
              <a:t>path) can sometimes be larger than the total effect (</a:t>
            </a:r>
            <a:r>
              <a:rPr lang="en-CA" dirty="0" smtClean="0"/>
              <a:t>c-path) </a:t>
            </a:r>
          </a:p>
          <a:p>
            <a:pPr lvl="1"/>
            <a:r>
              <a:rPr lang="en-CA" dirty="0" smtClean="0"/>
              <a:t>Inconsistent mediation</a:t>
            </a:r>
          </a:p>
          <a:p>
            <a:pPr lvl="1"/>
            <a:endParaRPr lang="en-CA" dirty="0"/>
          </a:p>
          <a:p>
            <a:r>
              <a:rPr lang="en-CA" dirty="0" smtClean="0"/>
              <a:t>In </a:t>
            </a:r>
            <a:r>
              <a:rPr lang="en-CA" dirty="0"/>
              <a:t>these cases, take the absolute value of c’ before calculating effect size to avoid proportions greater than 1.0.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93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What kinds of questions does mediation answer?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/>
          <a:lstStyle/>
          <a:p>
            <a:r>
              <a:rPr lang="en-CA" dirty="0" smtClean="0"/>
              <a:t>Mediation asks about the process by which a predictor variable affects an outcome</a:t>
            </a:r>
          </a:p>
          <a:p>
            <a:endParaRPr lang="en-CA" dirty="0"/>
          </a:p>
          <a:p>
            <a:r>
              <a:rPr lang="en-CA" dirty="0" smtClean="0"/>
              <a:t>“</a:t>
            </a:r>
            <a:r>
              <a:rPr lang="en-CA" dirty="0"/>
              <a:t>Does X predict M, which in turn predicts </a:t>
            </a:r>
            <a:r>
              <a:rPr lang="en-CA" dirty="0" smtClean="0"/>
              <a:t>Y?”</a:t>
            </a:r>
          </a:p>
          <a:p>
            <a:endParaRPr lang="en-CA" dirty="0" smtClean="0"/>
          </a:p>
          <a:p>
            <a:r>
              <a:rPr lang="en-CA" dirty="0" smtClean="0"/>
              <a:t>E.g., “Does exercise improve cardiovascular health, which in turn increases longevity?”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5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Completely Standardized Indirect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840" y="2688610"/>
            <a:ext cx="7531100" cy="3642269"/>
          </a:xfrm>
        </p:spPr>
        <p:txBody>
          <a:bodyPr>
            <a:normAutofit lnSpcReduction="10000"/>
          </a:bodyPr>
          <a:lstStyle/>
          <a:p>
            <a:r>
              <a:rPr lang="en-CA" sz="2400" dirty="0" smtClean="0"/>
              <a:t>So, it’s just two steps:</a:t>
            </a:r>
          </a:p>
          <a:p>
            <a:pPr lvl="1"/>
            <a:r>
              <a:rPr lang="en-CA" sz="2000" dirty="0" smtClean="0"/>
              <a:t>1. Calculate the standardized regression paths for the a and b paths</a:t>
            </a:r>
          </a:p>
          <a:p>
            <a:pPr lvl="1"/>
            <a:r>
              <a:rPr lang="en-CA" sz="2000" dirty="0" smtClean="0"/>
              <a:t>2. Multiply them together to get the ES</a:t>
            </a:r>
          </a:p>
          <a:p>
            <a:pPr lvl="1"/>
            <a:r>
              <a:rPr lang="en-CA" sz="2000" dirty="0" smtClean="0"/>
              <a:t>(So, just standardize your variables before analysis and you can get a 95% CI!) </a:t>
            </a:r>
          </a:p>
          <a:p>
            <a:pPr lvl="1"/>
            <a:endParaRPr lang="en-CA" sz="2000" dirty="0" smtClean="0"/>
          </a:p>
          <a:p>
            <a:r>
              <a:rPr lang="en-CA" sz="2400" dirty="0" smtClean="0"/>
              <a:t>Is now a standardized version that will be similar in interpretation across measures … but it’s no longer bounded by -1 and 1 like a correlation. </a:t>
            </a:r>
            <a:endParaRPr lang="en-C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64" y="1665026"/>
            <a:ext cx="2138124" cy="9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7453" y="1855046"/>
            <a:ext cx="154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Which is the same as …</a:t>
            </a: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55" y="1828801"/>
            <a:ext cx="2511190" cy="6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2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the PROCESS macro in SPSS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495" y="1327245"/>
            <a:ext cx="8229600" cy="4525963"/>
          </a:xfrm>
        </p:spPr>
        <p:txBody>
          <a:bodyPr/>
          <a:lstStyle/>
          <a:p>
            <a:r>
              <a:rPr lang="en-CA" dirty="0" smtClean="0"/>
              <a:t>Download files from here:</a:t>
            </a:r>
          </a:p>
          <a:p>
            <a:pPr lvl="1"/>
            <a:r>
              <a:rPr lang="en-CA" dirty="0" err="1" smtClean="0"/>
              <a:t>process.spd</a:t>
            </a:r>
            <a:endParaRPr lang="en-CA" dirty="0" smtClean="0"/>
          </a:p>
          <a:p>
            <a:pPr lvl="1"/>
            <a:r>
              <a:rPr lang="en-CA" dirty="0" smtClean="0">
                <a:hlinkClick r:id="rId2"/>
              </a:rPr>
              <a:t>http://www.processmacro.org/download.html</a:t>
            </a:r>
            <a:endParaRPr lang="en-CA" dirty="0" smtClean="0"/>
          </a:p>
          <a:p>
            <a:pPr lvl="1"/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97" y="3138985"/>
            <a:ext cx="2742299" cy="345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94580" y="3739488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Once you do this, you’ll get a new analysis you can run under:</a:t>
            </a:r>
          </a:p>
          <a:p>
            <a:endParaRPr lang="en-CA" dirty="0"/>
          </a:p>
          <a:p>
            <a:r>
              <a:rPr lang="en-CA" dirty="0" smtClean="0"/>
              <a:t>Analyze </a:t>
            </a:r>
            <a:r>
              <a:rPr lang="en-CA" dirty="0" smtClean="0">
                <a:sym typeface="Wingdings" panose="05000000000000000000" pitchFamily="2" charset="2"/>
              </a:rPr>
              <a:t> Regression  PROCESS</a:t>
            </a: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CA" dirty="0" smtClean="0">
                <a:sym typeface="Wingdings" panose="05000000000000000000" pitchFamily="2" charset="2"/>
              </a:rPr>
              <a:t>Now every time you open SPSS, you’ll have the option to run mediation analyses!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Sample Model w. Output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440673" y="30923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Conscientious Personality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49185" y="30923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Overall Physical Health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168865" y="3488399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39385" y="17969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Health-Related Behaviours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0"/>
            <a:endCxn id="7" idx="1"/>
          </p:cNvCxnSpPr>
          <p:nvPr/>
        </p:nvCxnSpPr>
        <p:spPr>
          <a:xfrm flipV="1">
            <a:off x="2304769" y="2192999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5" idx="0"/>
          </p:cNvCxnSpPr>
          <p:nvPr/>
        </p:nvCxnSpPr>
        <p:spPr>
          <a:xfrm>
            <a:off x="5567577" y="2192999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42883" y="5299947"/>
            <a:ext cx="5655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Uses a (fabricated) dataset you can find online here if you want to try it on your own time for practice: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  <a:hlinkClick r:id="rId2"/>
              </a:rPr>
              <a:t>http://savvystatistics.com/wp-content/uploads/2015/03/crossroads.2015.data_.</a:t>
            </a:r>
            <a:r>
              <a:rPr lang="en-CA" dirty="0" smtClean="0">
                <a:solidFill>
                  <a:srgbClr val="FF0000"/>
                </a:solidFill>
                <a:hlinkClick r:id="rId2"/>
              </a:rPr>
              <a:t>csv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48" y="4346916"/>
            <a:ext cx="820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RQ: Do health related behaviours mediate the relationship between conscientious personality and overall physical health?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9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Run in SPSS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1" y="1259327"/>
            <a:ext cx="7823721" cy="42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2059" y="5750004"/>
            <a:ext cx="3397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/>
              <a:t>For basic mediation, use “model 4”</a:t>
            </a:r>
          </a:p>
          <a:p>
            <a:pPr algn="ctr"/>
            <a:r>
              <a:rPr lang="en-CA" sz="1600" dirty="0" smtClean="0"/>
              <a:t>Conscientiousness = X</a:t>
            </a:r>
          </a:p>
          <a:p>
            <a:pPr algn="ctr"/>
            <a:r>
              <a:rPr lang="en-CA" sz="1600" dirty="0" smtClean="0"/>
              <a:t>Physical health = Y</a:t>
            </a:r>
          </a:p>
          <a:p>
            <a:pPr algn="ctr"/>
            <a:r>
              <a:rPr lang="en-CA" sz="1600" dirty="0" smtClean="0"/>
              <a:t>Health-Related Behaviours = M</a:t>
            </a:r>
          </a:p>
        </p:txBody>
      </p:sp>
    </p:spTree>
    <p:extLst>
      <p:ext uri="{BB962C8B-B14F-4D97-AF65-F5344CB8AC3E}">
        <p14:creationId xmlns:p14="http://schemas.microsoft.com/office/powerpoint/2010/main" val="24679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Annotated Output: a, b. c’ paths</a:t>
            </a: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7" y="1205125"/>
            <a:ext cx="59531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6446" y="3063914"/>
            <a:ext cx="5953125" cy="259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415758" y="6088839"/>
            <a:ext cx="6374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Coeff</a:t>
            </a:r>
            <a:r>
              <a:rPr lang="en-CA" dirty="0" smtClean="0"/>
              <a:t> = Slope; SE = standard error; t = t-statistic; p = p-value</a:t>
            </a:r>
          </a:p>
          <a:p>
            <a:r>
              <a:rPr lang="en-CA" dirty="0" smtClean="0"/>
              <a:t>LLCI &amp; ULCI = lower and upper levels for confidence interval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26447" y="5363573"/>
            <a:ext cx="5953124" cy="1910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626446" y="5584215"/>
            <a:ext cx="5953124" cy="191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6885794" y="300890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</a:t>
            </a:r>
            <a:r>
              <a:rPr lang="en-CA" dirty="0" smtClean="0">
                <a:solidFill>
                  <a:srgbClr val="FF0000"/>
                </a:solidFill>
              </a:rPr>
              <a:t>-path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5733" y="52148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B050"/>
                </a:solidFill>
              </a:rPr>
              <a:t>b-path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5794" y="5554642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B0F0"/>
                </a:solidFill>
              </a:rPr>
              <a:t>c'-path (direct effect)</a:t>
            </a:r>
            <a:endParaRPr lang="en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Annotated Output: c-path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9" y="2033517"/>
            <a:ext cx="7123117" cy="272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3969" y="4353636"/>
            <a:ext cx="6959344" cy="2320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7397086" y="4107552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rgbClr val="7030A0"/>
                </a:solidFill>
              </a:rPr>
              <a:t>c-path</a:t>
            </a:r>
          </a:p>
          <a:p>
            <a:pPr algn="ctr"/>
            <a:r>
              <a:rPr lang="en-CA" dirty="0" smtClean="0">
                <a:solidFill>
                  <a:srgbClr val="7030A0"/>
                </a:solidFill>
              </a:rPr>
              <a:t>(total effect)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Annotated Output: Effect Size &amp; Significance of Indirect Effect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46" y="1457112"/>
            <a:ext cx="401955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0397" y="3913070"/>
            <a:ext cx="347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B050"/>
                </a:solidFill>
              </a:rPr>
              <a:t>Effect Size 1</a:t>
            </a:r>
            <a:r>
              <a:rPr lang="en-CA" i="1" dirty="0" smtClean="0">
                <a:solidFill>
                  <a:srgbClr val="00B050"/>
                </a:solidFill>
              </a:rPr>
              <a:t>: </a:t>
            </a:r>
            <a:r>
              <a:rPr lang="en-CA" i="1" dirty="0" err="1" smtClean="0">
                <a:solidFill>
                  <a:srgbClr val="00B050"/>
                </a:solidFill>
              </a:rPr>
              <a:t>ab</a:t>
            </a:r>
            <a:r>
              <a:rPr lang="en-CA" baseline="-25000" dirty="0" err="1" smtClean="0">
                <a:solidFill>
                  <a:srgbClr val="00B050"/>
                </a:solidFill>
              </a:rPr>
              <a:t>cs</a:t>
            </a:r>
            <a:endParaRPr lang="en-CA" baseline="-25000" dirty="0" smtClean="0">
              <a:solidFill>
                <a:srgbClr val="00B050"/>
              </a:solidFill>
            </a:endParaRPr>
          </a:p>
          <a:p>
            <a:r>
              <a:rPr lang="en-CA" dirty="0" smtClean="0">
                <a:solidFill>
                  <a:srgbClr val="00B050"/>
                </a:solidFill>
              </a:rPr>
              <a:t>(Report the 95% CI For this)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0396" y="4706914"/>
            <a:ext cx="395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B0F0"/>
                </a:solidFill>
              </a:rPr>
              <a:t>Effect Size 2</a:t>
            </a:r>
            <a:r>
              <a:rPr lang="en-CA" i="1" dirty="0" smtClean="0">
                <a:solidFill>
                  <a:srgbClr val="00B0F0"/>
                </a:solidFill>
              </a:rPr>
              <a:t>: P</a:t>
            </a:r>
            <a:r>
              <a:rPr lang="en-CA" baseline="-25000" dirty="0" smtClean="0">
                <a:solidFill>
                  <a:srgbClr val="00B0F0"/>
                </a:solidFill>
              </a:rPr>
              <a:t>M</a:t>
            </a:r>
          </a:p>
          <a:p>
            <a:r>
              <a:rPr lang="en-CA" dirty="0" smtClean="0">
                <a:solidFill>
                  <a:srgbClr val="00B0F0"/>
                </a:solidFill>
              </a:rPr>
              <a:t>(Don’t use the 95% CI For this)</a:t>
            </a: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4519" y="1651379"/>
            <a:ext cx="1695878" cy="52066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655484" y="6176452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1A2286"/>
                </a:solidFill>
              </a:rPr>
              <a:t>Upper and Lower </a:t>
            </a:r>
            <a:endParaRPr lang="en-CA" dirty="0" smtClean="0">
              <a:solidFill>
                <a:srgbClr val="1A2286"/>
              </a:solidFill>
            </a:endParaRPr>
          </a:p>
          <a:p>
            <a:r>
              <a:rPr lang="en-CA" dirty="0" smtClean="0">
                <a:solidFill>
                  <a:srgbClr val="1A2286"/>
                </a:solidFill>
              </a:rPr>
              <a:t>Bootstrapped 95</a:t>
            </a:r>
            <a:r>
              <a:rPr lang="en-CA" dirty="0">
                <a:solidFill>
                  <a:srgbClr val="1A2286"/>
                </a:solidFill>
              </a:rPr>
              <a:t>% CI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4045" y="1709383"/>
            <a:ext cx="3940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a*b</a:t>
            </a:r>
            <a:r>
              <a:rPr lang="en-CA" dirty="0">
                <a:solidFill>
                  <a:srgbClr val="FF0000"/>
                </a:solidFill>
              </a:rPr>
              <a:t>  </a:t>
            </a:r>
            <a:r>
              <a:rPr lang="en-CA" dirty="0" smtClean="0">
                <a:solidFill>
                  <a:srgbClr val="FF0000"/>
                </a:solidFill>
              </a:rPr>
              <a:t>or “indirect effect”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Report the 95% CI for this</a:t>
            </a:r>
          </a:p>
          <a:p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If the CI  for a*b does not include zero, then mediation has occurred!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4519" y="1665027"/>
            <a:ext cx="1613989" cy="436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234518" y="3194288"/>
            <a:ext cx="1613989" cy="4367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620529" y="3983014"/>
            <a:ext cx="806994" cy="4367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Mediation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848" y="4493527"/>
            <a:ext cx="8229600" cy="299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There </a:t>
            </a:r>
            <a:r>
              <a:rPr lang="en-GB" sz="2800" dirty="0"/>
              <a:t>was a significant indirect effect of </a:t>
            </a:r>
            <a:r>
              <a:rPr lang="en-GB" sz="2800" dirty="0" smtClean="0"/>
              <a:t>conscientiousness on overall physical health through health-related behaviours, </a:t>
            </a:r>
            <a:r>
              <a:rPr lang="en-GB" sz="2800" i="1" dirty="0" smtClean="0"/>
              <a:t>ab</a:t>
            </a:r>
            <a:r>
              <a:rPr lang="en-GB" sz="2800" dirty="0" smtClean="0"/>
              <a:t> </a:t>
            </a:r>
            <a:r>
              <a:rPr lang="en-GB" sz="2800" dirty="0"/>
              <a:t>= </a:t>
            </a:r>
            <a:r>
              <a:rPr lang="en-GB" sz="2800" dirty="0" smtClean="0"/>
              <a:t>0.21, </a:t>
            </a:r>
            <a:r>
              <a:rPr lang="en-GB" sz="2800" dirty="0" err="1"/>
              <a:t>BCa</a:t>
            </a:r>
            <a:r>
              <a:rPr lang="en-GB" sz="2800" dirty="0"/>
              <a:t> CI [</a:t>
            </a:r>
            <a:r>
              <a:rPr lang="en-GB" sz="2800" dirty="0" smtClean="0"/>
              <a:t>0.15, 0.26]. The mediator could account for roughly half of the total effect, </a:t>
            </a:r>
            <a:r>
              <a:rPr lang="en-GB" sz="2800" i="1" dirty="0" smtClean="0"/>
              <a:t>P</a:t>
            </a:r>
            <a:r>
              <a:rPr lang="en-GB" sz="2800" i="1" baseline="-25000" dirty="0" smtClean="0"/>
              <a:t>M</a:t>
            </a:r>
            <a:r>
              <a:rPr lang="en-GB" sz="2800" dirty="0" smtClean="0"/>
              <a:t> </a:t>
            </a:r>
            <a:r>
              <a:rPr lang="en-GB" sz="2800" dirty="0"/>
              <a:t>= </a:t>
            </a:r>
            <a:r>
              <a:rPr lang="en-GB" sz="2800" dirty="0" smtClean="0"/>
              <a:t>.44.</a:t>
            </a:r>
            <a:endParaRPr lang="en-GB" sz="2800" dirty="0"/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440673" y="30923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Conscientious Personality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49185" y="30923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Overall Physical Health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168865" y="3488399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39385" y="1796955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Health-Related Behaviours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0"/>
            <a:endCxn id="7" idx="1"/>
          </p:cNvCxnSpPr>
          <p:nvPr/>
        </p:nvCxnSpPr>
        <p:spPr>
          <a:xfrm flipV="1">
            <a:off x="2304769" y="2192999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5" idx="0"/>
          </p:cNvCxnSpPr>
          <p:nvPr/>
        </p:nvCxnSpPr>
        <p:spPr>
          <a:xfrm>
            <a:off x="5567577" y="2192999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4769" y="22197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0.52***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106335" y="22197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0.39***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252075" y="347173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0.26***</a:t>
            </a:r>
          </a:p>
          <a:p>
            <a:r>
              <a:rPr lang="en-CA" dirty="0" smtClean="0"/>
              <a:t>(0.47)***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76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 / Contact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CA" dirty="0" smtClean="0"/>
          </a:p>
          <a:p>
            <a:pPr marL="0" indent="0" algn="ctr">
              <a:buNone/>
            </a:pPr>
            <a:r>
              <a:rPr lang="en-CA" dirty="0"/>
              <a:t>Thank you for your time! </a:t>
            </a:r>
            <a:r>
              <a:rPr lang="en-CA" dirty="0">
                <a:sym typeface="Wingdings" panose="05000000000000000000" pitchFamily="2" charset="2"/>
              </a:rPr>
              <a:t> </a:t>
            </a: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Email: </a:t>
            </a:r>
            <a:r>
              <a:rPr lang="en-CA" dirty="0" smtClean="0">
                <a:hlinkClick r:id="rId2"/>
              </a:rPr>
              <a:t>mackinnon.sean@dal.ca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30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Appendix: Syntax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*Make sure to run the </a:t>
            </a:r>
            <a:r>
              <a:rPr lang="en-CA" dirty="0" err="1" smtClean="0">
                <a:solidFill>
                  <a:schemeClr val="bg1">
                    <a:lumMod val="50000"/>
                  </a:schemeClr>
                </a:solidFill>
              </a:rPr>
              <a:t>process.sps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 macro first, or this won’t work!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*This is an alternative to running using the GUI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PROCESS </a:t>
            </a:r>
            <a:r>
              <a:rPr lang="en-CA" dirty="0" err="1" smtClean="0"/>
              <a:t>vars</a:t>
            </a:r>
            <a:r>
              <a:rPr lang="en-CA" dirty="0" smtClean="0"/>
              <a:t> = health </a:t>
            </a:r>
            <a:r>
              <a:rPr lang="en-CA" dirty="0" err="1" smtClean="0"/>
              <a:t>bfi.c</a:t>
            </a:r>
            <a:r>
              <a:rPr lang="en-CA" dirty="0" smtClean="0"/>
              <a:t> behave </a:t>
            </a:r>
          </a:p>
          <a:p>
            <a:pPr marL="0" indent="0">
              <a:buNone/>
            </a:pPr>
            <a:r>
              <a:rPr lang="en-CA" dirty="0" smtClean="0"/>
              <a:t>  /y=health/x=</a:t>
            </a:r>
            <a:r>
              <a:rPr lang="en-CA" dirty="0" err="1" smtClean="0"/>
              <a:t>bfi.c</a:t>
            </a:r>
            <a:r>
              <a:rPr lang="en-CA" dirty="0" smtClean="0"/>
              <a:t>/m=behave/w=/z=/v=/q=/</a:t>
            </a:r>
          </a:p>
          <a:p>
            <a:pPr marL="0" indent="0">
              <a:buNone/>
            </a:pPr>
            <a:r>
              <a:rPr lang="en-CA" dirty="0" smtClean="0"/>
              <a:t>  model =4/boot=1000/center=0/hc3=1/</a:t>
            </a:r>
            <a:r>
              <a:rPr lang="en-CA" dirty="0" err="1" smtClean="0"/>
              <a:t>effsize</a:t>
            </a:r>
            <a:r>
              <a:rPr lang="en-CA" dirty="0" smtClean="0"/>
              <a:t>=1/</a:t>
            </a:r>
          </a:p>
          <a:p>
            <a:pPr marL="0" indent="0">
              <a:buNone/>
            </a:pPr>
            <a:r>
              <a:rPr lang="en-CA" dirty="0" smtClean="0"/>
              <a:t>  normal=1/</a:t>
            </a:r>
            <a:r>
              <a:rPr lang="en-CA" dirty="0" err="1" smtClean="0"/>
              <a:t>coeffci</a:t>
            </a:r>
            <a:r>
              <a:rPr lang="en-CA" dirty="0" smtClean="0"/>
              <a:t>=1/</a:t>
            </a:r>
            <a:r>
              <a:rPr lang="en-CA" dirty="0" err="1" smtClean="0"/>
              <a:t>conf</a:t>
            </a:r>
            <a:r>
              <a:rPr lang="en-CA" dirty="0" smtClean="0"/>
              <a:t>=95/percent=0/total=1/</a:t>
            </a:r>
          </a:p>
          <a:p>
            <a:pPr marL="0" indent="0">
              <a:buNone/>
            </a:pPr>
            <a:r>
              <a:rPr lang="en-CA" dirty="0" smtClean="0"/>
              <a:t>  </a:t>
            </a:r>
            <a:r>
              <a:rPr lang="en-CA" dirty="0" err="1" smtClean="0"/>
              <a:t>covmy</a:t>
            </a:r>
            <a:r>
              <a:rPr lang="en-CA" dirty="0" smtClean="0"/>
              <a:t>=0/</a:t>
            </a:r>
            <a:r>
              <a:rPr lang="en-CA" dirty="0" err="1" smtClean="0"/>
              <a:t>jn</a:t>
            </a:r>
            <a:r>
              <a:rPr lang="en-CA" dirty="0" smtClean="0"/>
              <a:t>=0/quantile =0/plot=0/contrast=0/</a:t>
            </a:r>
          </a:p>
          <a:p>
            <a:pPr marL="0" indent="0">
              <a:buNone/>
            </a:pPr>
            <a:r>
              <a:rPr lang="en-CA" dirty="0" smtClean="0"/>
              <a:t>  decimals=F10.4/</a:t>
            </a:r>
            <a:r>
              <a:rPr lang="en-CA" dirty="0" err="1" smtClean="0"/>
              <a:t>covcoeff</a:t>
            </a:r>
            <a:r>
              <a:rPr lang="en-CA" dirty="0" smtClean="0"/>
              <a:t>=0.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4292-1FBC-494F-868C-23E670CD0000}" type="datetime1">
              <a:rPr lang="en-CA" smtClean="0"/>
              <a:t>24/03/2015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Linear Regression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2439537"/>
          </a:xfrm>
        </p:spPr>
        <p:txBody>
          <a:bodyPr>
            <a:normAutofit fontScale="92500" lnSpcReduction="10000"/>
          </a:bodyPr>
          <a:lstStyle/>
          <a:p>
            <a:r>
              <a:rPr lang="en-CA" sz="2800" dirty="0" smtClean="0"/>
              <a:t>Understanding mediation requires a basic understanding of linear regression</a:t>
            </a:r>
          </a:p>
          <a:p>
            <a:pPr lvl="1"/>
            <a:endParaRPr lang="en-CA" sz="2400" dirty="0" smtClean="0"/>
          </a:p>
          <a:p>
            <a:endParaRPr lang="en-CA" sz="2800" dirty="0" smtClean="0"/>
          </a:p>
          <a:p>
            <a:r>
              <a:rPr lang="en-CA" sz="2800" dirty="0" smtClean="0"/>
              <a:t>Displayed as a path diagram, it could look something like this: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sp>
        <p:nvSpPr>
          <p:cNvPr id="4" name="Rectangle 3"/>
          <p:cNvSpPr/>
          <p:nvPr/>
        </p:nvSpPr>
        <p:spPr>
          <a:xfrm>
            <a:off x="1511896" y="519089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Impulsivity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0408" y="519089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240088" y="5586934"/>
            <a:ext cx="2880320" cy="158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TextBox 6"/>
          <p:cNvSpPr txBox="1"/>
          <p:nvPr/>
        </p:nvSpPr>
        <p:spPr>
          <a:xfrm>
            <a:off x="3921592" y="513909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.30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550680" y="438225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The number depicted here is the </a:t>
            </a:r>
            <a:r>
              <a:rPr lang="en-CA" u="sng" dirty="0" smtClean="0"/>
              <a:t>slope</a:t>
            </a:r>
            <a:r>
              <a:rPr lang="en-CA" dirty="0" smtClean="0"/>
              <a:t> (B value, or b</a:t>
            </a:r>
            <a:r>
              <a:rPr lang="en-CA" baseline="-25000" dirty="0" smtClean="0"/>
              <a:t>1</a:t>
            </a:r>
            <a:r>
              <a:rPr lang="en-CA" dirty="0" smtClean="0"/>
              <a:t> above)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8876" y="6000464"/>
            <a:ext cx="324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c-path</a:t>
            </a:r>
          </a:p>
          <a:p>
            <a:pPr algn="ctr"/>
            <a:r>
              <a:rPr lang="en-CA" dirty="0"/>
              <a:t>a</a:t>
            </a:r>
            <a:r>
              <a:rPr lang="en-CA" dirty="0" smtClean="0"/>
              <a:t>lso called the “total </a:t>
            </a:r>
            <a:r>
              <a:rPr lang="en-CA" dirty="0"/>
              <a:t>e</a:t>
            </a:r>
            <a:r>
              <a:rPr lang="en-CA" dirty="0" smtClean="0"/>
              <a:t>ffect”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630050"/>
              </p:ext>
            </p:extLst>
          </p:nvPr>
        </p:nvGraphicFramePr>
        <p:xfrm>
          <a:off x="2970852" y="2497540"/>
          <a:ext cx="2940429" cy="622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1079280" imgH="228600" progId="Equation.3">
                  <p:embed/>
                </p:oleObj>
              </mc:Choice>
              <mc:Fallback>
                <p:oleObj name="Equation" r:id="rId3" imgW="1079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0852" y="2497540"/>
                        <a:ext cx="2940429" cy="622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5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40" y="322998"/>
            <a:ext cx="8229600" cy="1066800"/>
          </a:xfrm>
        </p:spPr>
        <p:txBody>
          <a:bodyPr/>
          <a:lstStyle/>
          <a:p>
            <a:r>
              <a:rPr lang="en-CA" dirty="0" smtClean="0"/>
              <a:t>Mediation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96" y="1251045"/>
            <a:ext cx="7999047" cy="2515737"/>
          </a:xfrm>
        </p:spPr>
        <p:txBody>
          <a:bodyPr/>
          <a:lstStyle/>
          <a:p>
            <a:r>
              <a:rPr lang="en-CA" sz="2400" dirty="0"/>
              <a:t>Mediation </a:t>
            </a:r>
            <a:r>
              <a:rPr lang="en-CA" sz="2400" dirty="0" smtClean="0"/>
              <a:t>builds on </a:t>
            </a:r>
            <a:r>
              <a:rPr lang="en-CA" sz="2400" dirty="0"/>
              <a:t>this basic </a:t>
            </a:r>
            <a:r>
              <a:rPr lang="en-CA" sz="2400" dirty="0" smtClean="0"/>
              <a:t>linear regression model </a:t>
            </a:r>
            <a:r>
              <a:rPr lang="en-CA" sz="2400" dirty="0"/>
              <a:t>by adding a </a:t>
            </a:r>
            <a:r>
              <a:rPr lang="en-CA" sz="2400" u="sng" dirty="0"/>
              <a:t>third </a:t>
            </a:r>
            <a:r>
              <a:rPr lang="en-CA" sz="2400" u="sng" dirty="0" smtClean="0"/>
              <a:t>variable (i.e., the “mediator”)</a:t>
            </a:r>
            <a:endParaRPr lang="en-CA" sz="2400" u="sng" dirty="0"/>
          </a:p>
          <a:p>
            <a:endParaRPr lang="en-CA" sz="2400" dirty="0"/>
          </a:p>
          <a:p>
            <a:r>
              <a:rPr lang="en-CA" sz="2400" dirty="0"/>
              <a:t>In mediation, the third variable is thought to come in between X &amp; Y. So, X leads to the mediator, which in turn leads to Y. </a:t>
            </a:r>
          </a:p>
          <a:p>
            <a:pPr lvl="1"/>
            <a:endParaRPr lang="en-CA" sz="2400" dirty="0" smtClean="0"/>
          </a:p>
          <a:p>
            <a:endParaRPr lang="en-CA" sz="2800" dirty="0"/>
          </a:p>
        </p:txBody>
      </p:sp>
      <p:sp>
        <p:nvSpPr>
          <p:cNvPr id="4" name="Rectangle 3"/>
          <p:cNvSpPr/>
          <p:nvPr/>
        </p:nvSpPr>
        <p:spPr>
          <a:xfrm>
            <a:off x="1722912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Impulsivity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1424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451104" y="5794871"/>
            <a:ext cx="2880320" cy="158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4121624" y="41034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Enhancement 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0"/>
            <a:endCxn id="8" idx="1"/>
          </p:cNvCxnSpPr>
          <p:nvPr/>
        </p:nvCxnSpPr>
        <p:spPr>
          <a:xfrm flipV="1">
            <a:off x="2587008" y="4499471"/>
            <a:ext cx="1534616" cy="899356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8" idx="3"/>
            <a:endCxn id="5" idx="0"/>
          </p:cNvCxnSpPr>
          <p:nvPr/>
        </p:nvCxnSpPr>
        <p:spPr>
          <a:xfrm>
            <a:off x="5849816" y="4499471"/>
            <a:ext cx="1345704" cy="899356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7185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40" y="322998"/>
            <a:ext cx="8229600" cy="1066800"/>
          </a:xfrm>
        </p:spPr>
        <p:txBody>
          <a:bodyPr/>
          <a:lstStyle/>
          <a:p>
            <a:r>
              <a:rPr lang="en-CA" dirty="0" smtClean="0"/>
              <a:t>Mediation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84" y="1346580"/>
            <a:ext cx="7985399" cy="2515737"/>
          </a:xfrm>
        </p:spPr>
        <p:txBody>
          <a:bodyPr/>
          <a:lstStyle/>
          <a:p>
            <a:r>
              <a:rPr lang="en-CA" sz="2400" dirty="0"/>
              <a:t>The idea is, the c-path (the direct effect) should get </a:t>
            </a:r>
            <a:r>
              <a:rPr lang="en-CA" sz="2400" u="sng" dirty="0"/>
              <a:t>smaller</a:t>
            </a:r>
            <a:r>
              <a:rPr lang="en-CA" sz="2400" dirty="0"/>
              <a:t> with the addition of a mediator.</a:t>
            </a:r>
          </a:p>
          <a:p>
            <a:endParaRPr lang="en-CA" sz="2400" dirty="0"/>
          </a:p>
          <a:p>
            <a:r>
              <a:rPr lang="en-CA" sz="2400" dirty="0"/>
              <a:t>So, we want to know if the c-path – c’-path is “statistically significant.”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4" name="Rectangle 3"/>
          <p:cNvSpPr/>
          <p:nvPr/>
        </p:nvSpPr>
        <p:spPr>
          <a:xfrm>
            <a:off x="1722912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Impulsivity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1424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451104" y="5794871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4121624" y="41034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Enhancement 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0"/>
            <a:endCxn id="8" idx="1"/>
          </p:cNvCxnSpPr>
          <p:nvPr/>
        </p:nvCxnSpPr>
        <p:spPr>
          <a:xfrm flipV="1">
            <a:off x="2587008" y="4499471"/>
            <a:ext cx="1534616" cy="899356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8" idx="3"/>
            <a:endCxn id="5" idx="0"/>
          </p:cNvCxnSpPr>
          <p:nvPr/>
        </p:nvCxnSpPr>
        <p:spPr>
          <a:xfrm>
            <a:off x="5849816" y="4499471"/>
            <a:ext cx="1345704" cy="899356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TextBox 10"/>
          <p:cNvSpPr txBox="1"/>
          <p:nvPr/>
        </p:nvSpPr>
        <p:spPr>
          <a:xfrm>
            <a:off x="2961565" y="5982265"/>
            <a:ext cx="393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c’-path</a:t>
            </a:r>
          </a:p>
          <a:p>
            <a:pPr algn="ctr"/>
            <a:r>
              <a:rPr lang="en-CA" dirty="0" smtClean="0"/>
              <a:t>Also called the “direct effect”</a:t>
            </a:r>
          </a:p>
        </p:txBody>
      </p:sp>
    </p:spTree>
    <p:extLst>
      <p:ext uri="{BB962C8B-B14F-4D97-AF65-F5344CB8AC3E}">
        <p14:creationId xmlns:p14="http://schemas.microsoft.com/office/powerpoint/2010/main" val="3795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40" y="322998"/>
            <a:ext cx="8229600" cy="1066800"/>
          </a:xfrm>
        </p:spPr>
        <p:txBody>
          <a:bodyPr/>
          <a:lstStyle/>
          <a:p>
            <a:r>
              <a:rPr lang="en-CA" dirty="0" smtClean="0"/>
              <a:t>Mediation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180" y="1373875"/>
            <a:ext cx="7985399" cy="2515737"/>
          </a:xfrm>
        </p:spPr>
        <p:txBody>
          <a:bodyPr/>
          <a:lstStyle/>
          <a:p>
            <a:r>
              <a:rPr lang="en-CA" sz="2400" dirty="0"/>
              <a:t>To test this, you first need to get the slope of two other relationships: a and b paths</a:t>
            </a:r>
            <a:endParaRPr lang="en-CA" sz="2400" u="sng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4" name="Rectangle 3"/>
          <p:cNvSpPr/>
          <p:nvPr/>
        </p:nvSpPr>
        <p:spPr>
          <a:xfrm>
            <a:off x="1722912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Impulsivity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1424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451104" y="5794871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4121624" y="41034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Enhancement 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0"/>
            <a:endCxn id="8" idx="1"/>
          </p:cNvCxnSpPr>
          <p:nvPr/>
        </p:nvCxnSpPr>
        <p:spPr>
          <a:xfrm flipV="1">
            <a:off x="2587008" y="4499471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8" idx="3"/>
            <a:endCxn id="5" idx="0"/>
          </p:cNvCxnSpPr>
          <p:nvPr/>
        </p:nvCxnSpPr>
        <p:spPr>
          <a:xfrm>
            <a:off x="5849816" y="4499471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TextBox 10"/>
          <p:cNvSpPr txBox="1"/>
          <p:nvPr/>
        </p:nvSpPr>
        <p:spPr>
          <a:xfrm>
            <a:off x="3905534" y="5982265"/>
            <a:ext cx="16764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c’-path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05049" y="3497419"/>
            <a:ext cx="228600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 smtClean="0"/>
              <a:t>Get the slope of this relationship</a:t>
            </a:r>
          </a:p>
          <a:p>
            <a:endParaRPr lang="en-CA" dirty="0" smtClean="0"/>
          </a:p>
          <a:p>
            <a:r>
              <a:rPr lang="en-CA" dirty="0" smtClean="0"/>
              <a:t>a-path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331423" y="2943422"/>
            <a:ext cx="2512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Get the slope of this relationship </a:t>
            </a:r>
            <a:r>
              <a:rPr lang="en-CA" u="sng" dirty="0" smtClean="0"/>
              <a:t>while also controlling for enhancement motives</a:t>
            </a:r>
          </a:p>
          <a:p>
            <a:endParaRPr lang="en-CA" dirty="0" smtClean="0"/>
          </a:p>
          <a:p>
            <a:r>
              <a:rPr lang="en-CA" dirty="0" smtClean="0"/>
              <a:t>b-path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78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40" y="322998"/>
            <a:ext cx="8229600" cy="1066800"/>
          </a:xfrm>
        </p:spPr>
        <p:txBody>
          <a:bodyPr/>
          <a:lstStyle/>
          <a:p>
            <a:r>
              <a:rPr lang="en-CA" dirty="0" smtClean="0"/>
              <a:t>Mediation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020" y="1264693"/>
            <a:ext cx="7985399" cy="2515737"/>
          </a:xfrm>
        </p:spPr>
        <p:txBody>
          <a:bodyPr/>
          <a:lstStyle/>
          <a:p>
            <a:r>
              <a:rPr lang="en-CA" sz="2400" dirty="0"/>
              <a:t>Mathematicians have shown that</a:t>
            </a:r>
          </a:p>
          <a:p>
            <a:pPr lvl="1"/>
            <a:r>
              <a:rPr lang="en-CA" sz="2000" u="sng" dirty="0"/>
              <a:t>(a-path * b-path) = c-path – c’ </a:t>
            </a:r>
            <a:r>
              <a:rPr lang="en-CA" sz="2000" u="sng" dirty="0" smtClean="0"/>
              <a:t>path</a:t>
            </a:r>
          </a:p>
          <a:p>
            <a:pPr lvl="1"/>
            <a:r>
              <a:rPr lang="en-CA" sz="2000" u="sng" dirty="0" smtClean="0"/>
              <a:t>(But only when X and M are continuous)</a:t>
            </a:r>
            <a:endParaRPr lang="en-CA" sz="2000" u="sng" dirty="0"/>
          </a:p>
          <a:p>
            <a:endParaRPr lang="en-CA" sz="2400" u="sng" dirty="0"/>
          </a:p>
          <a:p>
            <a:r>
              <a:rPr lang="en-CA" sz="2400" dirty="0"/>
              <a:t>Thus, if a*b (“the indirect effect”) is statistically significant, mediation has occurred</a:t>
            </a:r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4" name="Rectangle 3"/>
          <p:cNvSpPr/>
          <p:nvPr/>
        </p:nvSpPr>
        <p:spPr>
          <a:xfrm>
            <a:off x="1722912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Impulsivity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1424" y="53988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Binge Drinking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451104" y="5794871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4121624" y="4103427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Enhancement </a:t>
            </a:r>
            <a:r>
              <a:rPr lang="en-CA" dirty="0" smtClean="0">
                <a:solidFill>
                  <a:schemeClr val="tx1"/>
                </a:solidFill>
              </a:rPr>
              <a:t>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0"/>
            <a:endCxn id="8" idx="1"/>
          </p:cNvCxnSpPr>
          <p:nvPr/>
        </p:nvCxnSpPr>
        <p:spPr>
          <a:xfrm flipV="1">
            <a:off x="2587008" y="4499471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8" idx="3"/>
            <a:endCxn id="5" idx="0"/>
          </p:cNvCxnSpPr>
          <p:nvPr/>
        </p:nvCxnSpPr>
        <p:spPr>
          <a:xfrm>
            <a:off x="5849816" y="4499471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TextBox 10"/>
          <p:cNvSpPr txBox="1"/>
          <p:nvPr/>
        </p:nvSpPr>
        <p:spPr>
          <a:xfrm>
            <a:off x="3905534" y="5982265"/>
            <a:ext cx="16764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c’-path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0935" y="4421872"/>
            <a:ext cx="1130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 smtClean="0"/>
              <a:t>a-path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222240" y="4332742"/>
            <a:ext cx="1130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b-path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68990" y="6469039"/>
            <a:ext cx="293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Preacher &amp; Hayes (2008)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92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smtClean="0"/>
              <a:t>Significance of Indirect Effect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600200"/>
            <a:ext cx="8707271" cy="4525963"/>
          </a:xfrm>
        </p:spPr>
        <p:txBody>
          <a:bodyPr/>
          <a:lstStyle/>
          <a:p>
            <a:r>
              <a:rPr lang="en-CA" sz="2400" u="sng" dirty="0"/>
              <a:t>Lots</a:t>
            </a:r>
            <a:r>
              <a:rPr lang="en-CA" sz="2400" dirty="0"/>
              <a:t> of ways to test the significance of </a:t>
            </a:r>
            <a:r>
              <a:rPr lang="en-CA" sz="2400" dirty="0" smtClean="0"/>
              <a:t>a*b</a:t>
            </a:r>
          </a:p>
          <a:p>
            <a:pPr lvl="1"/>
            <a:r>
              <a:rPr lang="en-CA" sz="2000" dirty="0" smtClean="0"/>
              <a:t>Test of Joint Significance</a:t>
            </a:r>
          </a:p>
          <a:p>
            <a:pPr lvl="1"/>
            <a:r>
              <a:rPr lang="en-CA" sz="2000" dirty="0" err="1" smtClean="0"/>
              <a:t>Sobel</a:t>
            </a:r>
            <a:r>
              <a:rPr lang="en-CA" sz="2000" dirty="0" smtClean="0"/>
              <a:t> Test</a:t>
            </a:r>
          </a:p>
          <a:p>
            <a:pPr lvl="1"/>
            <a:r>
              <a:rPr lang="en-CA" sz="2000" dirty="0" smtClean="0"/>
              <a:t>Bootstrapped Confidence Intervals</a:t>
            </a:r>
          </a:p>
          <a:p>
            <a:pPr lvl="1"/>
            <a:endParaRPr lang="en-CA" sz="2000" dirty="0" smtClean="0"/>
          </a:p>
          <a:p>
            <a:r>
              <a:rPr lang="en-CA" sz="2400" dirty="0" smtClean="0"/>
              <a:t>Of these methods, </a:t>
            </a:r>
            <a:r>
              <a:rPr lang="en-CA" sz="2400" b="1" dirty="0" smtClean="0"/>
              <a:t>bootstrapping is currently the most preferred</a:t>
            </a:r>
          </a:p>
          <a:p>
            <a:endParaRPr lang="en-CA" sz="2400" dirty="0"/>
          </a:p>
          <a:p>
            <a:r>
              <a:rPr lang="en-CA" sz="2400" dirty="0" smtClean="0"/>
              <a:t>But … Hayes &amp; </a:t>
            </a:r>
            <a:r>
              <a:rPr lang="en-CA" sz="2400" dirty="0" err="1" smtClean="0"/>
              <a:t>Scharkow</a:t>
            </a:r>
            <a:r>
              <a:rPr lang="en-CA" sz="2400" dirty="0" smtClean="0"/>
              <a:t> (2013) have shown that the different methods agree &gt; 90% of the time…</a:t>
            </a:r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996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5334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CA" sz="4000" dirty="0" smtClean="0"/>
              <a:t>Joint Significance Test</a:t>
            </a:r>
            <a:br>
              <a:rPr lang="en-CA" sz="4000" dirty="0" smtClean="0"/>
            </a:br>
            <a:r>
              <a:rPr lang="en-CA" sz="4000" dirty="0" smtClean="0"/>
              <a:t>(Baron &amp; Kenny, 1986)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984" y="1674128"/>
            <a:ext cx="7706816" cy="2743200"/>
          </a:xfrm>
        </p:spPr>
        <p:txBody>
          <a:bodyPr/>
          <a:lstStyle/>
          <a:p>
            <a:r>
              <a:rPr lang="en-CA" sz="2800" dirty="0" smtClean="0"/>
              <a:t>If the a-path AND the b-path are both significant, conclude that a*b is also significant.</a:t>
            </a:r>
          </a:p>
          <a:p>
            <a:r>
              <a:rPr lang="en-CA" sz="2800" dirty="0" smtClean="0"/>
              <a:t>This is a </a:t>
            </a:r>
            <a:r>
              <a:rPr lang="en-CA" sz="2800" b="1" dirty="0" smtClean="0"/>
              <a:t>liberal</a:t>
            </a:r>
            <a:r>
              <a:rPr lang="en-CA" sz="2800" dirty="0" smtClean="0"/>
              <a:t> test (i.e., high Type I error) and is usually used as a supplement to other methods. </a:t>
            </a:r>
            <a:endParaRPr lang="en-CA" sz="2800" dirty="0"/>
          </a:p>
        </p:txBody>
      </p:sp>
      <p:sp>
        <p:nvSpPr>
          <p:cNvPr id="24" name="Rectangle 23"/>
          <p:cNvSpPr/>
          <p:nvPr/>
        </p:nvSpPr>
        <p:spPr>
          <a:xfrm>
            <a:off x="1258888" y="55626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Impulsivity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7400" y="55626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Binge Drinking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24" idx="3"/>
            <a:endCxn id="25" idx="1"/>
          </p:cNvCxnSpPr>
          <p:nvPr/>
        </p:nvCxnSpPr>
        <p:spPr>
          <a:xfrm>
            <a:off x="2987080" y="5958644"/>
            <a:ext cx="2880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Rectangle 26"/>
          <p:cNvSpPr/>
          <p:nvPr/>
        </p:nvSpPr>
        <p:spPr>
          <a:xfrm>
            <a:off x="3657600" y="4267200"/>
            <a:ext cx="172819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Enhancement Motives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4" idx="0"/>
            <a:endCxn id="27" idx="1"/>
          </p:cNvCxnSpPr>
          <p:nvPr/>
        </p:nvCxnSpPr>
        <p:spPr>
          <a:xfrm flipV="1">
            <a:off x="2122984" y="4663244"/>
            <a:ext cx="1534616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>
            <a:stCxn id="27" idx="3"/>
            <a:endCxn id="25" idx="0"/>
          </p:cNvCxnSpPr>
          <p:nvPr/>
        </p:nvCxnSpPr>
        <p:spPr>
          <a:xfrm>
            <a:off x="5385792" y="4663244"/>
            <a:ext cx="1345704" cy="89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Rectangle 29"/>
          <p:cNvSpPr/>
          <p:nvPr/>
        </p:nvSpPr>
        <p:spPr>
          <a:xfrm>
            <a:off x="4193405" y="5562600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.05</a:t>
            </a:r>
            <a:endParaRPr lang="en-CA" dirty="0"/>
          </a:p>
        </p:txBody>
      </p:sp>
      <p:sp>
        <p:nvSpPr>
          <p:cNvPr id="31" name="Rectangle 30"/>
          <p:cNvSpPr/>
          <p:nvPr/>
        </p:nvSpPr>
        <p:spPr>
          <a:xfrm>
            <a:off x="2314110" y="4724400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.25*</a:t>
            </a:r>
            <a:endParaRPr lang="en-CA" dirty="0"/>
          </a:p>
        </p:txBody>
      </p:sp>
      <p:sp>
        <p:nvSpPr>
          <p:cNvPr id="32" name="Rectangle 31"/>
          <p:cNvSpPr/>
          <p:nvPr/>
        </p:nvSpPr>
        <p:spPr>
          <a:xfrm>
            <a:off x="5963694" y="4724400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.28*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33528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c’ path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979984" y="424061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 smtClean="0"/>
          </a:p>
          <a:p>
            <a:r>
              <a:rPr lang="en-CA" dirty="0" smtClean="0"/>
              <a:t>a-path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6892413" y="447857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b-path</a:t>
            </a:r>
            <a:endParaRPr lang="en-CA" dirty="0"/>
          </a:p>
        </p:txBody>
      </p:sp>
      <p:pic>
        <p:nvPicPr>
          <p:cNvPr id="8194" name="Picture 2" descr="C:\Users\Sean Mackinnon\AppData\Local\Microsoft\Windows\Temporary Internet Files\Content.IE5\DQZKZRJG\large-right-check-166.6-6151[1]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4341813"/>
            <a:ext cx="360362" cy="2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Sean Mackinnon\AppData\Local\Microsoft\Windows\Temporary Internet Files\Content.IE5\DQZKZRJG\large-right-check-166.6-6151[1]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51" y="4341812"/>
            <a:ext cx="360362" cy="2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4278</TotalTime>
  <Words>1497</Words>
  <Application>Microsoft Office PowerPoint</Application>
  <PresentationFormat>On-screen Show (4:3)</PresentationFormat>
  <Paragraphs>251</Paragraphs>
  <Slides>29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DiscStat Lecture</vt:lpstr>
      <vt:lpstr>Office Theme</vt:lpstr>
      <vt:lpstr>Equation</vt:lpstr>
      <vt:lpstr>Mediation in health research:  A statistics workshop using SPSS</vt:lpstr>
      <vt:lpstr>What kinds of questions does mediation answer?</vt:lpstr>
      <vt:lpstr>Linear Regression</vt:lpstr>
      <vt:lpstr>Mediation</vt:lpstr>
      <vt:lpstr>Mediation</vt:lpstr>
      <vt:lpstr>Mediation</vt:lpstr>
      <vt:lpstr>Mediation</vt:lpstr>
      <vt:lpstr>Significance of Indirect Effect</vt:lpstr>
      <vt:lpstr>Joint Significance Test (Baron &amp; Kenny, 1986)</vt:lpstr>
      <vt:lpstr>Sobel Test (Sobel, 1982)</vt:lpstr>
      <vt:lpstr>Bootstrapping</vt:lpstr>
      <vt:lpstr>What is a “Re-Sample?”</vt:lpstr>
      <vt:lpstr>What is bootstrapping?</vt:lpstr>
      <vt:lpstr>What is bootstrapping?</vt:lpstr>
      <vt:lpstr>What is bootstrapping?</vt:lpstr>
      <vt:lpstr>Bootstrapping Indirect Effects</vt:lpstr>
      <vt:lpstr>Effect Sizes for Mediation</vt:lpstr>
      <vt:lpstr>Percent Mediation</vt:lpstr>
      <vt:lpstr>Note about Percent Mediation…</vt:lpstr>
      <vt:lpstr>Completely Standardized Indirect Effect</vt:lpstr>
      <vt:lpstr>Installing the PROCESS macro in SPSS</vt:lpstr>
      <vt:lpstr>A Sample Model w. Output</vt:lpstr>
      <vt:lpstr>How to Run in SPSS</vt:lpstr>
      <vt:lpstr>Annotated Output: a, b. c’ paths</vt:lpstr>
      <vt:lpstr>Annotated Output: c-path</vt:lpstr>
      <vt:lpstr>Annotated Output: Effect Size &amp; Significance of Indirect Effect</vt:lpstr>
      <vt:lpstr>Reporting Mediation Analysis</vt:lpstr>
      <vt:lpstr>Questions / Contact</vt:lpstr>
      <vt:lpstr>Appendix: Syntax 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Sean Mackinnon</cp:lastModifiedBy>
  <cp:revision>162</cp:revision>
  <dcterms:created xsi:type="dcterms:W3CDTF">2010-10-05T07:56:41Z</dcterms:created>
  <dcterms:modified xsi:type="dcterms:W3CDTF">2015-03-24T18:52:05Z</dcterms:modified>
</cp:coreProperties>
</file>